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8" r:id="rId3"/>
    <p:sldId id="294" r:id="rId4"/>
    <p:sldId id="257" r:id="rId5"/>
    <p:sldId id="260" r:id="rId6"/>
    <p:sldId id="264" r:id="rId7"/>
    <p:sldId id="266" r:id="rId8"/>
    <p:sldId id="300" r:id="rId9"/>
    <p:sldId id="259" r:id="rId10"/>
    <p:sldId id="295" r:id="rId11"/>
    <p:sldId id="262" r:id="rId12"/>
    <p:sldId id="297" r:id="rId13"/>
    <p:sldId id="298" r:id="rId14"/>
    <p:sldId id="271" r:id="rId15"/>
    <p:sldId id="273" r:id="rId16"/>
    <p:sldId id="261" r:id="rId17"/>
    <p:sldId id="274" r:id="rId18"/>
  </p:sldIdLst>
  <p:sldSz cx="9144000" cy="5143500" type="screen16x9"/>
  <p:notesSz cx="6858000" cy="9144000"/>
  <p:embeddedFontLst>
    <p:embeddedFont>
      <p:font typeface="Roboto Thin" charset="0"/>
      <p:regular r:id="rId20"/>
      <p:bold r:id="rId21"/>
      <p:italic r:id="rId22"/>
      <p:boldItalic r:id="rId23"/>
    </p:embeddedFont>
    <p:embeddedFont>
      <p:font typeface="Roboto Mono Thin" charset="0"/>
      <p:regular r:id="rId24"/>
      <p:bold r:id="rId25"/>
      <p:italic r:id="rId26"/>
      <p:boldItalic r:id="rId27"/>
    </p:embeddedFont>
    <p:embeddedFont>
      <p:font typeface="Roboto Black" charset="0"/>
      <p:bold r:id="rId28"/>
      <p:boldItalic r:id="rId29"/>
    </p:embeddedFont>
    <p:embeddedFont>
      <p:font typeface="Roboto Light" charset="0"/>
      <p:regular r:id="rId30"/>
      <p:bold r:id="rId31"/>
      <p:italic r:id="rId32"/>
      <p:boldItalic r:id="rId33"/>
    </p:embeddedFont>
    <p:embeddedFont>
      <p:font typeface="Bree Serif" charset="0"/>
      <p:regular r:id="rId34"/>
    </p:embeddedFont>
    <p:embeddedFont>
      <p:font typeface="Impact" pitchFamily="34" charset="0"/>
      <p:regular r:id="rId35"/>
    </p:embeddedFont>
    <p:embeddedFont>
      <p:font typeface="Didact Gothic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D9D2690-E76B-4996-83C6-40C5A41A16C5}">
  <a:tblStyle styleId="{BD9D2690-E76B-4996-83C6-40C5A41A16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-62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2714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60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facebook.com/CreativeITInstitute" TargetMode="Externa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WEB DEVELOPMENT</a:t>
            </a:r>
            <a:endParaRPr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PHP &amp; LARAVEL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" dirty="0">
                <a:solidFill>
                  <a:schemeClr val="accent1"/>
                </a:solidFill>
              </a:rPr>
              <a:t>PROJECT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109;p22"/>
          <p:cNvSpPr txBox="1">
            <a:spLocks/>
          </p:cNvSpPr>
          <p:nvPr/>
        </p:nvSpPr>
        <p:spPr>
          <a:xfrm>
            <a:off x="48411" y="385307"/>
            <a:ext cx="1111959" cy="45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LARAVEL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1333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PHP Project </a:t>
            </a:r>
            <a:r>
              <a:rPr lang="en-US" dirty="0" smtClean="0"/>
              <a:t>– </a:t>
            </a:r>
            <a:r>
              <a:rPr lang="en-US" dirty="0"/>
              <a:t>Portfolio </a:t>
            </a:r>
            <a:r>
              <a:rPr lang="en-US" dirty="0" smtClean="0"/>
              <a:t>Backend  </a:t>
            </a:r>
            <a:r>
              <a:rPr lang="en-US" dirty="0"/>
              <a:t>Overview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7429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35" y="819151"/>
            <a:ext cx="2150772" cy="1300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486150"/>
            <a:ext cx="1625624" cy="1058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19151"/>
            <a:ext cx="2458686" cy="1300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76" y="2190750"/>
            <a:ext cx="2136832" cy="1172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2190750"/>
            <a:ext cx="2616225" cy="1189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03" y="2190750"/>
            <a:ext cx="2150451" cy="1189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829433"/>
            <a:ext cx="2311425" cy="1285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6" y="2190750"/>
            <a:ext cx="1524000" cy="1164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819150"/>
            <a:ext cx="1521852" cy="1300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-23949" y="3417374"/>
            <a:ext cx="7315200" cy="1165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700" dirty="0">
                <a:latin typeface="+mn-lt"/>
                <a:cs typeface="Times New Roman" pitchFamily="18" charset="0"/>
              </a:rPr>
              <a:t>This is the </a:t>
            </a:r>
            <a:r>
              <a:rPr lang="en-US" sz="700" b="1" dirty="0">
                <a:latin typeface="+mn-lt"/>
                <a:cs typeface="Times New Roman" pitchFamily="18" charset="0"/>
              </a:rPr>
              <a:t>Admin Panel</a:t>
            </a:r>
            <a:r>
              <a:rPr lang="en-US" sz="700" dirty="0">
                <a:latin typeface="+mn-lt"/>
                <a:cs typeface="Times New Roman" pitchFamily="18" charset="0"/>
              </a:rPr>
              <a:t> developed for managing the portfolio website. The backend allows for easy control over different aspects of the site, including</a:t>
            </a:r>
            <a:r>
              <a:rPr lang="en-US" sz="700" dirty="0" smtClean="0">
                <a:latin typeface="+mn-lt"/>
                <a:cs typeface="Times New Roman" pitchFamily="18" charset="0"/>
              </a:rPr>
              <a:t>:</a:t>
            </a:r>
          </a:p>
          <a:p>
            <a:pPr algn="l"/>
            <a:endParaRPr lang="en-US" sz="700" dirty="0">
              <a:latin typeface="+mn-lt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700" b="1" dirty="0">
                <a:latin typeface="+mn-lt"/>
                <a:cs typeface="Times New Roman" pitchFamily="18" charset="0"/>
              </a:rPr>
              <a:t>User </a:t>
            </a:r>
            <a:r>
              <a:rPr lang="en-US" sz="700" b="1" dirty="0" smtClean="0">
                <a:latin typeface="+mn-lt"/>
                <a:cs typeface="Times New Roman" pitchFamily="18" charset="0"/>
              </a:rPr>
              <a:t>Management		</a:t>
            </a:r>
            <a:r>
              <a:rPr lang="en-US" sz="700" dirty="0" smtClean="0">
                <a:latin typeface="+mn-lt"/>
                <a:cs typeface="Times New Roman" pitchFamily="18" charset="0"/>
              </a:rPr>
              <a:t>: </a:t>
            </a:r>
            <a:r>
              <a:rPr lang="en-US" sz="700" dirty="0">
                <a:latin typeface="+mn-lt"/>
                <a:cs typeface="Times New Roman" pitchFamily="18" charset="0"/>
              </a:rPr>
              <a:t>Adding and managing user roles</a:t>
            </a:r>
            <a:r>
              <a:rPr lang="en-US" sz="700" dirty="0" smtClean="0">
                <a:latin typeface="+mn-lt"/>
                <a:cs typeface="Times New Roman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700" b="1" dirty="0">
                <a:cs typeface="Times New Roman" pitchFamily="18" charset="0"/>
              </a:rPr>
              <a:t>Portfolio Management	</a:t>
            </a:r>
            <a:r>
              <a:rPr lang="en-US" sz="700" dirty="0">
                <a:cs typeface="Times New Roman" pitchFamily="18" charset="0"/>
              </a:rPr>
              <a:t>: Adding and editing portfolio items</a:t>
            </a:r>
            <a:r>
              <a:rPr lang="en-US" sz="700" dirty="0" smtClean="0">
                <a:cs typeface="Times New Roman" pitchFamily="18" charset="0"/>
              </a:rPr>
              <a:t>.</a:t>
            </a:r>
            <a:endParaRPr lang="en-US" sz="700" dirty="0" smtClean="0">
              <a:latin typeface="+mn-lt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700" b="1" dirty="0" smtClean="0">
                <a:latin typeface="+mn-lt"/>
                <a:cs typeface="Times New Roman" pitchFamily="18" charset="0"/>
              </a:rPr>
              <a:t>Profile Updates		</a:t>
            </a:r>
            <a:r>
              <a:rPr lang="en-US" sz="700" dirty="0" smtClean="0">
                <a:latin typeface="+mn-lt"/>
                <a:cs typeface="Times New Roman" pitchFamily="18" charset="0"/>
              </a:rPr>
              <a:t>: </a:t>
            </a:r>
            <a:r>
              <a:rPr lang="en-US" sz="700" dirty="0">
                <a:latin typeface="+mn-lt"/>
                <a:cs typeface="Times New Roman" pitchFamily="18" charset="0"/>
              </a:rPr>
              <a:t>Updating profile information and profile picture</a:t>
            </a:r>
            <a:r>
              <a:rPr lang="en-US" sz="700" dirty="0" smtClean="0">
                <a:latin typeface="+mn-lt"/>
                <a:cs typeface="Times New Roman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700" b="1" dirty="0" smtClean="0">
                <a:latin typeface="+mn-lt"/>
                <a:cs typeface="Times New Roman" pitchFamily="18" charset="0"/>
              </a:rPr>
              <a:t>Skill Management		</a:t>
            </a:r>
            <a:r>
              <a:rPr lang="en-US" sz="700" dirty="0" smtClean="0">
                <a:latin typeface="+mn-lt"/>
                <a:cs typeface="Times New Roman" pitchFamily="18" charset="0"/>
              </a:rPr>
              <a:t>: </a:t>
            </a:r>
            <a:r>
              <a:rPr lang="en-US" sz="700" dirty="0">
                <a:latin typeface="+mn-lt"/>
                <a:cs typeface="Times New Roman" pitchFamily="18" charset="0"/>
              </a:rPr>
              <a:t>Adding new skills and managing existing skills</a:t>
            </a:r>
            <a:r>
              <a:rPr lang="en-US" sz="700" dirty="0" smtClean="0">
                <a:latin typeface="+mn-lt"/>
                <a:cs typeface="Times New Roman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700" b="1" dirty="0">
                <a:cs typeface="Times New Roman" pitchFamily="18" charset="0"/>
              </a:rPr>
              <a:t>Service Management	</a:t>
            </a:r>
            <a:r>
              <a:rPr lang="en-US" sz="700" dirty="0">
                <a:cs typeface="Times New Roman" pitchFamily="18" charset="0"/>
              </a:rPr>
              <a:t>: Managing offered services, including adding new services</a:t>
            </a:r>
            <a:r>
              <a:rPr lang="en-US" sz="700" dirty="0" smtClean="0">
                <a:cs typeface="Times New Roman" pitchFamily="18" charset="0"/>
              </a:rPr>
              <a:t>.</a:t>
            </a:r>
            <a:endParaRPr lang="en-US" sz="700" dirty="0" smtClean="0">
              <a:latin typeface="+mn-lt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700" b="1" dirty="0">
                <a:cs typeface="Times New Roman" pitchFamily="18" charset="0"/>
              </a:rPr>
              <a:t>Feedback Management	</a:t>
            </a:r>
            <a:r>
              <a:rPr lang="en-US" sz="700" dirty="0">
                <a:cs typeface="Times New Roman" pitchFamily="18" charset="0"/>
              </a:rPr>
              <a:t>: Viewing and responding to client feedback</a:t>
            </a:r>
            <a:r>
              <a:rPr lang="en-US" sz="700" dirty="0" smtClean="0">
                <a:cs typeface="Times New Roman" pitchFamily="18" charset="0"/>
              </a:rPr>
              <a:t>.</a:t>
            </a:r>
            <a:endParaRPr lang="en-US" sz="700" dirty="0">
              <a:latin typeface="+mn-lt"/>
              <a:cs typeface="Times New Roman" pitchFamily="18" charset="0"/>
            </a:endParaRPr>
          </a:p>
          <a:p>
            <a:pPr algn="l"/>
            <a:r>
              <a:rPr lang="en-US" sz="700" b="1" dirty="0" smtClean="0">
                <a:latin typeface="+mn-lt"/>
                <a:cs typeface="Times New Roman" pitchFamily="18" charset="0"/>
              </a:rPr>
              <a:t>Logo </a:t>
            </a:r>
            <a:r>
              <a:rPr lang="en-US" sz="700" b="1" dirty="0">
                <a:latin typeface="+mn-lt"/>
                <a:cs typeface="Times New Roman" pitchFamily="18" charset="0"/>
              </a:rPr>
              <a:t>and </a:t>
            </a:r>
            <a:r>
              <a:rPr lang="en-US" sz="700" b="1" dirty="0" smtClean="0">
                <a:latin typeface="+mn-lt"/>
                <a:cs typeface="Times New Roman" pitchFamily="18" charset="0"/>
              </a:rPr>
              <a:t>Branding	</a:t>
            </a:r>
            <a:r>
              <a:rPr lang="en-US" sz="700" dirty="0" smtClean="0">
                <a:latin typeface="+mn-lt"/>
                <a:cs typeface="Times New Roman" pitchFamily="18" charset="0"/>
              </a:rPr>
              <a:t>: </a:t>
            </a:r>
            <a:r>
              <a:rPr lang="en-US" sz="700" dirty="0">
                <a:latin typeface="+mn-lt"/>
                <a:cs typeface="Times New Roman" pitchFamily="18" charset="0"/>
              </a:rPr>
              <a:t>Updating logos and other branding elements</a:t>
            </a:r>
            <a:r>
              <a:rPr lang="en-US" sz="700" dirty="0" smtClean="0">
                <a:latin typeface="+mn-lt"/>
                <a:cs typeface="Times New Roman" pitchFamily="18" charset="0"/>
              </a:rPr>
              <a:t>.</a:t>
            </a:r>
          </a:p>
          <a:p>
            <a:pPr algn="l"/>
            <a:endParaRPr lang="en-US" sz="700" dirty="0">
              <a:latin typeface="+mn-lt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700" dirty="0">
                <a:latin typeface="+mn-lt"/>
                <a:cs typeface="Times New Roman" pitchFamily="18" charset="0"/>
              </a:rPr>
              <a:t>This backend system provides a structured and efficient way to control website content, ensuring smooth and professional management of all sections.</a:t>
            </a:r>
          </a:p>
        </p:txBody>
      </p:sp>
    </p:spTree>
    <p:extLst>
      <p:ext uri="{BB962C8B-B14F-4D97-AF65-F5344CB8AC3E}">
        <p14:creationId xmlns:p14="http://schemas.microsoft.com/office/powerpoint/2010/main" val="11068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Blog Project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28"/>
          <p:cNvSpPr/>
          <p:nvPr/>
        </p:nvSpPr>
        <p:spPr>
          <a:xfrm>
            <a:off x="341888" y="1466362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9;p22"/>
          <p:cNvSpPr txBox="1">
            <a:spLocks/>
          </p:cNvSpPr>
          <p:nvPr/>
        </p:nvSpPr>
        <p:spPr>
          <a:xfrm>
            <a:off x="4685170" y="1367491"/>
            <a:ext cx="2172945" cy="107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3600" dirty="0" smtClean="0">
                <a:solidFill>
                  <a:schemeClr val="accent1"/>
                </a:solidFill>
              </a:rPr>
              <a:t>LARAVEL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7" name="Google Shape;402;p28"/>
          <p:cNvSpPr/>
          <p:nvPr/>
        </p:nvSpPr>
        <p:spPr>
          <a:xfrm>
            <a:off x="880550" y="131436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8" name="Google Shape;404;p28"/>
          <p:cNvSpPr txBox="1">
            <a:spLocks noGrp="1"/>
          </p:cNvSpPr>
          <p:nvPr>
            <p:ph type="ctrTitle"/>
          </p:nvPr>
        </p:nvSpPr>
        <p:spPr>
          <a:xfrm>
            <a:off x="1022550" y="14826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dk1"/>
                </a:solidFill>
                <a:latin typeface="Arial (Body)"/>
              </a:rPr>
              <a:t>Framework</a:t>
            </a:r>
            <a:r>
              <a:rPr lang="en-US" dirty="0" smtClean="0">
                <a:solidFill>
                  <a:schemeClr val="dk1"/>
                </a:solidFill>
                <a:latin typeface="Arial (Body)"/>
              </a:rPr>
              <a:t>: </a:t>
            </a:r>
            <a:r>
              <a:rPr lang="en-US" dirty="0" err="1" smtClean="0">
                <a:solidFill>
                  <a:schemeClr val="dk1"/>
                </a:solidFill>
                <a:latin typeface="Arial (Body)"/>
              </a:rPr>
              <a:t>Laravel</a:t>
            </a:r>
            <a:endParaRPr dirty="0">
              <a:solidFill>
                <a:schemeClr val="dk1"/>
              </a:solidFill>
              <a:latin typeface="Arial (Body)"/>
            </a:endParaRPr>
          </a:p>
        </p:txBody>
      </p:sp>
      <p:sp>
        <p:nvSpPr>
          <p:cNvPr id="60" name="Google Shape;408;p28"/>
          <p:cNvSpPr/>
          <p:nvPr/>
        </p:nvSpPr>
        <p:spPr>
          <a:xfrm>
            <a:off x="381000" y="12763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9;p28"/>
          <p:cNvSpPr/>
          <p:nvPr/>
        </p:nvSpPr>
        <p:spPr>
          <a:xfrm>
            <a:off x="381000" y="17668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2" name="Google Shape;410;p28"/>
          <p:cNvSpPr/>
          <p:nvPr/>
        </p:nvSpPr>
        <p:spPr>
          <a:xfrm>
            <a:off x="494288" y="1390162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" name="Google Shape;412;p28"/>
          <p:cNvGrpSpPr/>
          <p:nvPr/>
        </p:nvGrpSpPr>
        <p:grpSpPr>
          <a:xfrm rot="10800000" flipH="1">
            <a:off x="441625" y="1885950"/>
            <a:ext cx="302125" cy="163726"/>
            <a:chOff x="1319675" y="617881"/>
            <a:chExt cx="2343875" cy="1270173"/>
          </a:xfrm>
        </p:grpSpPr>
        <p:sp>
          <p:nvSpPr>
            <p:cNvPr id="64" name="Google Shape;413;p28"/>
            <p:cNvSpPr/>
            <p:nvPr/>
          </p:nvSpPr>
          <p:spPr>
            <a:xfrm>
              <a:off x="1319675" y="705747"/>
              <a:ext cx="717146" cy="996652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" name="Google Shape;414;p28"/>
            <p:cNvSpPr/>
            <p:nvPr/>
          </p:nvSpPr>
          <p:spPr>
            <a:xfrm>
              <a:off x="2159126" y="617881"/>
              <a:ext cx="626153" cy="1270173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" name="Google Shape;415;p28"/>
            <p:cNvSpPr/>
            <p:nvPr/>
          </p:nvSpPr>
          <p:spPr>
            <a:xfrm>
              <a:off x="2945900" y="705747"/>
              <a:ext cx="717650" cy="996652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7" name="Google Shape;402;p28"/>
          <p:cNvSpPr/>
          <p:nvPr/>
        </p:nvSpPr>
        <p:spPr>
          <a:xfrm>
            <a:off x="912366" y="1827001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9" name="Google Shape;406;p28"/>
          <p:cNvSpPr txBox="1">
            <a:spLocks/>
          </p:cNvSpPr>
          <p:nvPr/>
        </p:nvSpPr>
        <p:spPr>
          <a:xfrm>
            <a:off x="1061599" y="199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b="1" dirty="0" smtClean="0">
                <a:solidFill>
                  <a:schemeClr val="dk1"/>
                </a:solidFill>
                <a:latin typeface="Arial (Body)"/>
              </a:rPr>
              <a:t>Database</a:t>
            </a:r>
            <a:r>
              <a:rPr lang="en-US" dirty="0" smtClean="0">
                <a:solidFill>
                  <a:schemeClr val="dk1"/>
                </a:solidFill>
                <a:latin typeface="Arial (Body)"/>
              </a:rPr>
              <a:t>: MySQL</a:t>
            </a:r>
            <a:endParaRPr lang="en-US" dirty="0">
              <a:solidFill>
                <a:schemeClr val="dk1"/>
              </a:solidFill>
              <a:latin typeface="Arial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887" y="2347329"/>
            <a:ext cx="42941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(Body)"/>
              </a:rPr>
              <a:t>Features</a:t>
            </a:r>
            <a:r>
              <a:rPr lang="en-US" dirty="0" smtClean="0">
                <a:solidFill>
                  <a:schemeClr val="bg1"/>
                </a:solidFill>
                <a:latin typeface="Arial (Body)"/>
              </a:rPr>
              <a:t>:</a:t>
            </a:r>
          </a:p>
          <a:p>
            <a:pPr marL="28575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Separate </a:t>
            </a:r>
            <a:r>
              <a:rPr lang="en-US" sz="1200" dirty="0">
                <a:solidFill>
                  <a:schemeClr val="bg1"/>
                </a:solidFill>
                <a:latin typeface="Arial (Body)"/>
              </a:rPr>
              <a:t>login and logout for admin and </a:t>
            </a: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authors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  <a:p>
            <a:pPr marL="28575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 (Body)"/>
              </a:rPr>
              <a:t>Email verification with message send and verification </a:t>
            </a: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process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  <a:p>
            <a:pPr marL="28575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 (Body)"/>
              </a:rPr>
              <a:t>Post management, categories, tags, </a:t>
            </a: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comments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  <a:p>
            <a:pPr marL="285750" indent="-28575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 (Body)"/>
              </a:rPr>
              <a:t>Admin panel for user roles and content </a:t>
            </a:r>
            <a:r>
              <a:rPr lang="en-US" sz="1200" dirty="0" smtClean="0">
                <a:solidFill>
                  <a:schemeClr val="bg1"/>
                </a:solidFill>
                <a:latin typeface="Arial (Body)"/>
              </a:rPr>
              <a:t>control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1000" y="3700156"/>
            <a:ext cx="429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(Body)"/>
              </a:rPr>
              <a:t>Extra: </a:t>
            </a:r>
            <a:r>
              <a:rPr lang="en-US" dirty="0">
                <a:solidFill>
                  <a:schemeClr val="bg1"/>
                </a:solidFill>
                <a:latin typeface="Arial (Body)"/>
              </a:rPr>
              <a:t>Subscriptions, FAQs, and contact management</a:t>
            </a:r>
            <a:endParaRPr lang="en-US" sz="1200" dirty="0">
              <a:solidFill>
                <a:schemeClr val="bg1"/>
              </a:solidFill>
              <a:latin typeface="Arial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1333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err="1" smtClean="0"/>
              <a:t>Laravel</a:t>
            </a:r>
            <a:r>
              <a:rPr lang="en-US" dirty="0" smtClean="0"/>
              <a:t> Project – Blog Site Authors Overview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8191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897681"/>
            <a:ext cx="1447799" cy="1166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1" y="895350"/>
            <a:ext cx="1490479" cy="115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272" y="3181350"/>
            <a:ext cx="915529" cy="1929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895350"/>
            <a:ext cx="1466454" cy="1166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897680"/>
            <a:ext cx="1524000" cy="1155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105502"/>
            <a:ext cx="1524001" cy="100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2088897"/>
            <a:ext cx="4531870" cy="1018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0022" y="1541574"/>
            <a:ext cx="2216758" cy="914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95350"/>
            <a:ext cx="1822554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1828800" y="3159217"/>
            <a:ext cx="6477000" cy="1165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800" dirty="0">
                <a:latin typeface="Arial (Body)"/>
              </a:rPr>
              <a:t>This section is for </a:t>
            </a:r>
            <a:r>
              <a:rPr lang="en-US" sz="800" b="1" dirty="0">
                <a:latin typeface="Arial (Body)"/>
              </a:rPr>
              <a:t>Authors</a:t>
            </a:r>
            <a:r>
              <a:rPr lang="en-US" sz="800" dirty="0">
                <a:latin typeface="Arial (Body)"/>
              </a:rPr>
              <a:t> on the blog site. Authors can easily manage their posts and organize content</a:t>
            </a:r>
            <a:r>
              <a:rPr lang="en-US" sz="800" dirty="0" smtClean="0">
                <a:latin typeface="Arial (Body)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800" dirty="0">
              <a:latin typeface="Arial (Body)"/>
            </a:endParaRP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View </a:t>
            </a:r>
            <a:r>
              <a:rPr lang="en-US" sz="800" b="1" dirty="0" smtClean="0">
                <a:latin typeface="Arial (Body)"/>
              </a:rPr>
              <a:t>Posts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Authors can see all their posts in one place.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Manage </a:t>
            </a:r>
            <a:r>
              <a:rPr lang="en-US" sz="800" b="1" dirty="0" smtClean="0">
                <a:latin typeface="Arial (Body)"/>
              </a:rPr>
              <a:t>Posts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Authors can edit, update, or delete their posts anytime.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Organize by Category and Tag</a:t>
            </a:r>
            <a:r>
              <a:rPr lang="en-US" sz="800" dirty="0">
                <a:latin typeface="Arial (Body)"/>
              </a:rPr>
              <a:t>: </a:t>
            </a:r>
            <a:r>
              <a:rPr lang="en-US" sz="800" dirty="0" smtClean="0">
                <a:latin typeface="Arial (Body)"/>
              </a:rPr>
              <a:t> Authors </a:t>
            </a:r>
            <a:r>
              <a:rPr lang="en-US" sz="800" dirty="0">
                <a:latin typeface="Arial (Body)"/>
              </a:rPr>
              <a:t>can add </a:t>
            </a:r>
            <a:r>
              <a:rPr lang="en-US" sz="800" b="1" dirty="0">
                <a:latin typeface="Arial (Body)"/>
              </a:rPr>
              <a:t>categories</a:t>
            </a:r>
            <a:r>
              <a:rPr lang="en-US" sz="800" dirty="0">
                <a:latin typeface="Arial (Body)"/>
              </a:rPr>
              <a:t> and </a:t>
            </a:r>
            <a:r>
              <a:rPr lang="en-US" sz="800" b="1" dirty="0">
                <a:latin typeface="Arial (Body)"/>
              </a:rPr>
              <a:t>tags</a:t>
            </a:r>
            <a:r>
              <a:rPr lang="en-US" sz="800" dirty="0">
                <a:latin typeface="Arial (Body)"/>
              </a:rPr>
              <a:t> to posts, making it easy for readers to find similar content.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Filter </a:t>
            </a:r>
            <a:r>
              <a:rPr lang="en-US" sz="800" b="1" dirty="0" smtClean="0">
                <a:latin typeface="Arial (Body)"/>
              </a:rPr>
              <a:t>Content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Authors can filter posts by category or tag to quickly find specific posts</a:t>
            </a:r>
            <a:r>
              <a:rPr lang="en-US" sz="800" dirty="0" smtClean="0">
                <a:latin typeface="Arial (Body)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800" dirty="0">
              <a:latin typeface="Arial (Body)"/>
            </a:endParaRPr>
          </a:p>
          <a:p>
            <a:pPr algn="l">
              <a:lnSpc>
                <a:spcPct val="150000"/>
              </a:lnSpc>
            </a:pPr>
            <a:r>
              <a:rPr lang="en-US" sz="800" dirty="0">
                <a:latin typeface="Arial (Body)"/>
              </a:rPr>
              <a:t>These features make it simple for authors to keep their content organized and easy to manage.</a:t>
            </a:r>
          </a:p>
        </p:txBody>
      </p:sp>
    </p:spTree>
    <p:extLst>
      <p:ext uri="{BB962C8B-B14F-4D97-AF65-F5344CB8AC3E}">
        <p14:creationId xmlns:p14="http://schemas.microsoft.com/office/powerpoint/2010/main" val="34928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8231" y="1333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800" dirty="0" err="1" smtClean="0"/>
              <a:t>Laravel</a:t>
            </a:r>
            <a:r>
              <a:rPr lang="en-US" sz="2800" dirty="0" smtClean="0"/>
              <a:t> Project – Blog Site </a:t>
            </a:r>
            <a:r>
              <a:rPr lang="en-US" sz="2800" dirty="0"/>
              <a:t>Admin </a:t>
            </a:r>
            <a:r>
              <a:rPr lang="en-US" sz="2800" dirty="0" smtClean="0"/>
              <a:t>Panel </a:t>
            </a:r>
            <a:r>
              <a:rPr lang="en-US" sz="2800" dirty="0"/>
              <a:t>Overview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7429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819149"/>
            <a:ext cx="1508541" cy="1143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819149"/>
            <a:ext cx="2150385" cy="4190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94" y="809961"/>
            <a:ext cx="1524000" cy="1148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04" y="1504950"/>
            <a:ext cx="1308193" cy="1684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2343150"/>
            <a:ext cx="2082870" cy="898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038350"/>
            <a:ext cx="1828800" cy="1203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7" t="12948" r="17917" b="57317"/>
          <a:stretch/>
        </p:blipFill>
        <p:spPr>
          <a:xfrm>
            <a:off x="2362201" y="2038350"/>
            <a:ext cx="2082870" cy="273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13219" r="42722" b="10715"/>
          <a:stretch/>
        </p:blipFill>
        <p:spPr>
          <a:xfrm>
            <a:off x="7727904" y="791404"/>
            <a:ext cx="1308193" cy="663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t="12138" r="16964" b="26063"/>
          <a:stretch/>
        </p:blipFill>
        <p:spPr>
          <a:xfrm>
            <a:off x="6400801" y="2038351"/>
            <a:ext cx="1297624" cy="114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6" t="11581" r="20051" b="37801"/>
          <a:stretch/>
        </p:blipFill>
        <p:spPr>
          <a:xfrm>
            <a:off x="5565381" y="1504951"/>
            <a:ext cx="2133044" cy="4537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r="16659" b="32731"/>
          <a:stretch/>
        </p:blipFill>
        <p:spPr>
          <a:xfrm>
            <a:off x="5560375" y="791404"/>
            <a:ext cx="2135825" cy="663450"/>
          </a:xfrm>
          <a:prstGeom prst="rect">
            <a:avLst/>
          </a:prstGeom>
        </p:spPr>
      </p:pic>
      <p:sp>
        <p:nvSpPr>
          <p:cNvPr id="1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2362201" y="3181350"/>
            <a:ext cx="6477000" cy="1165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800" dirty="0">
                <a:latin typeface="Arial (Body)"/>
              </a:rPr>
              <a:t>This is the </a:t>
            </a:r>
            <a:r>
              <a:rPr lang="en-US" sz="800" b="1" dirty="0">
                <a:latin typeface="Arial (Body)"/>
              </a:rPr>
              <a:t>Admin Panel</a:t>
            </a:r>
            <a:r>
              <a:rPr lang="en-US" sz="800" dirty="0">
                <a:latin typeface="Arial (Body)"/>
              </a:rPr>
              <a:t> for managing the blog site. Admins can easily control and organize the site content and user roles</a:t>
            </a:r>
            <a:r>
              <a:rPr lang="en-US" sz="800" dirty="0" smtClean="0">
                <a:latin typeface="Arial (Body)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800" dirty="0">
              <a:latin typeface="Arial (Body)"/>
            </a:endParaRP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User </a:t>
            </a:r>
            <a:r>
              <a:rPr lang="en-US" sz="800" b="1" dirty="0" smtClean="0">
                <a:latin typeface="Arial (Body)"/>
              </a:rPr>
              <a:t>Management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View and manage authors’ list and roles.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Role </a:t>
            </a:r>
            <a:r>
              <a:rPr lang="en-US" sz="800" b="1" dirty="0" smtClean="0">
                <a:latin typeface="Arial (Body)"/>
              </a:rPr>
              <a:t>Management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Assign specific roles to users.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Category &amp; </a:t>
            </a:r>
            <a:r>
              <a:rPr lang="en-US" sz="800" b="1" dirty="0" smtClean="0">
                <a:latin typeface="Arial (Body)"/>
              </a:rPr>
              <a:t>Tags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Create and manage categories and tags for authors to use.</a:t>
            </a:r>
          </a:p>
          <a:p>
            <a:pPr algn="l">
              <a:lnSpc>
                <a:spcPct val="150000"/>
              </a:lnSpc>
            </a:pPr>
            <a:r>
              <a:rPr lang="en-US" sz="800" b="1" dirty="0" smtClean="0">
                <a:latin typeface="Arial (Body)"/>
              </a:rPr>
              <a:t>Subscriptions	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Manage subscriber list.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FAQ &amp; </a:t>
            </a:r>
            <a:r>
              <a:rPr lang="en-US" sz="800" b="1" dirty="0" smtClean="0">
                <a:latin typeface="Arial (Body)"/>
              </a:rPr>
              <a:t>Contact	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Update FAQs and handle contact messages.</a:t>
            </a:r>
          </a:p>
          <a:p>
            <a:pPr algn="l">
              <a:lnSpc>
                <a:spcPct val="150000"/>
              </a:lnSpc>
            </a:pPr>
            <a:r>
              <a:rPr lang="en-US" sz="800" b="1" dirty="0">
                <a:latin typeface="Arial (Body)"/>
              </a:rPr>
              <a:t>About </a:t>
            </a:r>
            <a:r>
              <a:rPr lang="en-US" sz="800" b="1" dirty="0" smtClean="0">
                <a:latin typeface="Arial (Body)"/>
              </a:rPr>
              <a:t>Page		</a:t>
            </a:r>
            <a:r>
              <a:rPr lang="en-US" sz="800" dirty="0" smtClean="0">
                <a:latin typeface="Arial (Body)"/>
              </a:rPr>
              <a:t>: </a:t>
            </a:r>
            <a:r>
              <a:rPr lang="en-US" sz="800" dirty="0">
                <a:latin typeface="Arial (Body)"/>
              </a:rPr>
              <a:t>Edit and update information on the about page</a:t>
            </a:r>
            <a:r>
              <a:rPr lang="en-US" sz="800" dirty="0" smtClean="0">
                <a:latin typeface="Arial (Body)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800" dirty="0">
              <a:latin typeface="Arial (Body)"/>
            </a:endParaRPr>
          </a:p>
          <a:p>
            <a:pPr algn="l">
              <a:lnSpc>
                <a:spcPct val="150000"/>
              </a:lnSpc>
            </a:pPr>
            <a:r>
              <a:rPr lang="en-US" sz="800" dirty="0">
                <a:latin typeface="Arial (Body)"/>
              </a:rPr>
              <a:t>These features make it easy for admins to keep the site organized and up-to-date.</a:t>
            </a:r>
          </a:p>
        </p:txBody>
      </p:sp>
    </p:spTree>
    <p:extLst>
      <p:ext uri="{BB962C8B-B14F-4D97-AF65-F5344CB8AC3E}">
        <p14:creationId xmlns:p14="http://schemas.microsoft.com/office/powerpoint/2010/main" val="23860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TIMELINE</a:t>
            </a:r>
            <a:endParaRPr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574575" y="4194595"/>
            <a:ext cx="983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 smtClean="0"/>
              <a:t>OOP Basic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667000" y="1551150"/>
            <a:ext cx="821100" cy="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/>
              <a:t>MONTH</a:t>
            </a:r>
            <a:r>
              <a:rPr lang="es" sz="1000" dirty="0" smtClean="0">
                <a:solidFill>
                  <a:srgbClr val="FFFFFF"/>
                </a:solidFill>
              </a:rPr>
              <a:t> </a:t>
            </a:r>
            <a:r>
              <a:rPr lang="es" sz="1000" dirty="0">
                <a:solidFill>
                  <a:srgbClr val="FFFFFF"/>
                </a:solidFill>
              </a:rPr>
              <a:t>1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657600" y="4046700"/>
            <a:ext cx="914400" cy="20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" sz="1000" dirty="0"/>
              <a:t>MONTH </a:t>
            </a:r>
            <a:r>
              <a:rPr lang="es" sz="1000" dirty="0" smtClean="0"/>
              <a:t>1.5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572000" y="1551150"/>
            <a:ext cx="97355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" sz="1000" dirty="0"/>
              <a:t>MONTH  </a:t>
            </a:r>
            <a:r>
              <a:rPr lang="es" sz="1000" dirty="0" smtClean="0"/>
              <a:t>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784450" y="4046700"/>
            <a:ext cx="844950" cy="20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" sz="1000" dirty="0"/>
              <a:t>MONTH </a:t>
            </a:r>
            <a:r>
              <a:rPr lang="es" sz="1000" dirty="0" smtClean="0"/>
              <a:t>3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4414725" y="1689550"/>
            <a:ext cx="13698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err="1" smtClean="0">
                <a:solidFill>
                  <a:srgbClr val="FFFFFF"/>
                </a:solidFill>
              </a:rPr>
              <a:t>Laravel</a:t>
            </a:r>
            <a:r>
              <a:rPr lang="en-US" sz="1000" dirty="0" smtClean="0">
                <a:solidFill>
                  <a:srgbClr val="FFFFFF"/>
                </a:solidFill>
              </a:rPr>
              <a:t>  Project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528200" y="4194600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 smtClean="0"/>
              <a:t>Laravel Project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133600" y="1733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PHP PROJECT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1309675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PHP Basic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/>
              <a:t>Project </a:t>
            </a:r>
            <a:br>
              <a:rPr lang="es" sz="1000" dirty="0" smtClean="0"/>
            </a:br>
            <a:r>
              <a:rPr lang="es" sz="1000" dirty="0" smtClean="0"/>
              <a:t>Complete</a:t>
            </a:r>
            <a:endParaRPr sz="1000" dirty="0">
              <a:solidFill>
                <a:srgbClr val="FFFFFF"/>
              </a:solidFill>
            </a:endParaRP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TEAM</a:t>
            </a:r>
            <a:endParaRPr/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3962400" y="16573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rgbClr val="FFFFFF"/>
                </a:solidFill>
              </a:rPr>
              <a:t>Md.Fawjul Azim</a:t>
            </a:r>
            <a:endParaRPr sz="2000" dirty="0">
              <a:solidFill>
                <a:srgbClr val="FFFFFF"/>
              </a:solidFill>
            </a:endParaRPr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431471"/>
            <a:ext cx="2486100" cy="3314800"/>
          </a:xfrm>
          <a:prstGeom prst="rect">
            <a:avLst/>
          </a:prstGeom>
        </p:spPr>
      </p:pic>
      <p:cxnSp>
        <p:nvCxnSpPr>
          <p:cNvPr id="1113" name="Google Shape;1113;p39"/>
          <p:cNvCxnSpPr/>
          <p:nvPr/>
        </p:nvCxnSpPr>
        <p:spPr>
          <a:xfrm>
            <a:off x="2057400" y="2038350"/>
            <a:ext cx="1828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119;p39"/>
          <p:cNvSpPr txBox="1">
            <a:spLocks/>
          </p:cNvSpPr>
          <p:nvPr/>
        </p:nvSpPr>
        <p:spPr>
          <a:xfrm>
            <a:off x="3980688" y="2038350"/>
            <a:ext cx="25908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000" dirty="0">
                <a:latin typeface="Arial (Body)"/>
              </a:rPr>
              <a:t>Project Developer and Presenter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00" y="1276350"/>
            <a:ext cx="2307600" cy="3581400"/>
          </a:xfrm>
          <a:prstGeom prst="rect">
            <a:avLst/>
          </a:prstGeom>
        </p:spPr>
      </p:pic>
      <p:sp>
        <p:nvSpPr>
          <p:cNvPr id="10" name="Google Shape;1119;p39"/>
          <p:cNvSpPr txBox="1">
            <a:spLocks/>
          </p:cNvSpPr>
          <p:nvPr/>
        </p:nvSpPr>
        <p:spPr>
          <a:xfrm>
            <a:off x="3980688" y="3095947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2000" b="1" dirty="0" err="1"/>
              <a:t>Mahadi</a:t>
            </a:r>
            <a:r>
              <a:rPr lang="en-US" sz="2000" b="1" dirty="0"/>
              <a:t> </a:t>
            </a:r>
            <a:r>
              <a:rPr lang="en-US" sz="2000" b="1" dirty="0" err="1"/>
              <a:t>Tahsan</a:t>
            </a:r>
            <a:endParaRPr lang="en-US" sz="2000" b="1" dirty="0"/>
          </a:p>
        </p:txBody>
      </p:sp>
      <p:sp>
        <p:nvSpPr>
          <p:cNvPr id="11" name="Google Shape;1119;p39"/>
          <p:cNvSpPr txBox="1">
            <a:spLocks/>
          </p:cNvSpPr>
          <p:nvPr/>
        </p:nvSpPr>
        <p:spPr>
          <a:xfrm>
            <a:off x="3581400" y="3393779"/>
            <a:ext cx="25908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 smtClean="0">
                <a:latin typeface="Arial (Body)"/>
              </a:rPr>
              <a:t>Mentors</a:t>
            </a:r>
          </a:p>
          <a:p>
            <a:pPr algn="ctr"/>
            <a:r>
              <a:rPr lang="en-US" sz="1000" dirty="0" smtClean="0">
                <a:latin typeface="Arial (Body)"/>
              </a:rPr>
              <a:t>Faculty </a:t>
            </a:r>
            <a:r>
              <a:rPr lang="en-US" sz="1000" dirty="0">
                <a:latin typeface="Arial (Body)"/>
              </a:rPr>
              <a:t>&amp; Full-Stack </a:t>
            </a:r>
            <a:r>
              <a:rPr lang="en-US" sz="1000" dirty="0" smtClean="0">
                <a:latin typeface="Arial (Body)"/>
              </a:rPr>
              <a:t>Developer</a:t>
            </a:r>
          </a:p>
          <a:p>
            <a:pPr algn="ctr"/>
            <a:r>
              <a:rPr lang="en-US" sz="1000" b="1" dirty="0">
                <a:hlinkClick r:id="rId5"/>
              </a:rPr>
              <a:t>Creative IT Institute</a:t>
            </a:r>
            <a:endParaRPr lang="en-US" sz="1000" dirty="0">
              <a:latin typeface="Arial (Body)"/>
            </a:endParaRPr>
          </a:p>
        </p:txBody>
      </p:sp>
      <p:cxnSp>
        <p:nvCxnSpPr>
          <p:cNvPr id="12" name="Google Shape;1113;p39"/>
          <p:cNvCxnSpPr/>
          <p:nvPr/>
        </p:nvCxnSpPr>
        <p:spPr>
          <a:xfrm>
            <a:off x="5943600" y="3563983"/>
            <a:ext cx="1371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ctrTitle"/>
          </p:nvPr>
        </p:nvSpPr>
        <p:spPr>
          <a:xfrm>
            <a:off x="2749775" y="1594525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 smtClean="0"/>
              <a:t>—</a:t>
            </a:r>
            <a:r>
              <a:rPr lang="en-US" dirty="0"/>
              <a:t>Surah Al-</a:t>
            </a:r>
            <a:r>
              <a:rPr lang="en-US" dirty="0" err="1"/>
              <a:t>Anfal</a:t>
            </a:r>
            <a:r>
              <a:rPr lang="en-US" dirty="0"/>
              <a:t>: 70</a:t>
            </a:r>
            <a:endParaRPr dirty="0"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2786225" y="17937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161234"/>
                </a:solidFill>
              </a:rPr>
              <a:t>"Surely you will receive something better than what you have lost."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1127" name="Google Shape;1127;p40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Does anyone have any question?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uFill>
                  <a:noFill/>
                </a:uFill>
                <a:hlinkClick r:id="rId3"/>
              </a:rPr>
              <a:t>addyouremail@freepik.com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/>
              <a:t>+</a:t>
            </a:r>
            <a:r>
              <a:rPr lang="en-US" dirty="0" smtClean="0"/>
              <a:t>8801644-213617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/>
              <a:t>mdfawjulazim617@gmail.com</a:t>
            </a:r>
            <a:endParaRPr sz="10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40"/>
          <p:cNvGrpSpPr/>
          <p:nvPr/>
        </p:nvGrpSpPr>
        <p:grpSpPr>
          <a:xfrm>
            <a:off x="4077226" y="3526070"/>
            <a:ext cx="137636" cy="137629"/>
            <a:chOff x="266768" y="1721375"/>
            <a:chExt cx="397907" cy="397887"/>
          </a:xfrm>
        </p:grpSpPr>
        <p:sp>
          <p:nvSpPr>
            <p:cNvPr id="1270" name="Google Shape;1270;p4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0"/>
          <p:cNvGrpSpPr/>
          <p:nvPr/>
        </p:nvGrpSpPr>
        <p:grpSpPr>
          <a:xfrm>
            <a:off x="4268945" y="3526070"/>
            <a:ext cx="137622" cy="137629"/>
            <a:chOff x="864491" y="1723250"/>
            <a:chExt cx="397866" cy="397887"/>
          </a:xfrm>
        </p:grpSpPr>
        <p:sp>
          <p:nvSpPr>
            <p:cNvPr id="1273" name="Google Shape;1273;p4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40"/>
          <p:cNvSpPr/>
          <p:nvPr/>
        </p:nvSpPr>
        <p:spPr>
          <a:xfrm>
            <a:off x="4460678" y="3526139"/>
            <a:ext cx="168752" cy="13763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09;p22"/>
          <p:cNvSpPr txBox="1">
            <a:spLocks/>
          </p:cNvSpPr>
          <p:nvPr/>
        </p:nvSpPr>
        <p:spPr>
          <a:xfrm>
            <a:off x="1151778" y="705166"/>
            <a:ext cx="1111959" cy="45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LARAVEL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945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/>
              <a:t>MD.FAWJUL AZIM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76800" y="2485379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Department	: CST</a:t>
            </a:r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Semester		: 8</a:t>
            </a:r>
            <a:r>
              <a:rPr lang="en-US" sz="1400" baseline="30000" dirty="0" smtClean="0"/>
              <a:t>TH</a:t>
            </a:r>
            <a:endParaRPr lang="en-US" sz="1400" dirty="0" smtClean="0"/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Shift		: 2</a:t>
            </a:r>
            <a:r>
              <a:rPr lang="en-US" sz="1400" baseline="30000" dirty="0" smtClean="0"/>
              <a:t>ND</a:t>
            </a:r>
            <a:endParaRPr lang="en-US" sz="1400" dirty="0" smtClean="0"/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Roll		: 586949</a:t>
            </a:r>
            <a:endParaRPr lang="en-US" sz="1400" dirty="0"/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Registration	: 1502155477</a:t>
            </a:r>
          </a:p>
          <a:p>
            <a:pPr marL="0" lvl="0" indent="0">
              <a:lnSpc>
                <a:spcPct val="150000"/>
              </a:lnSpc>
              <a:buClr>
                <a:schemeClr val="dk1"/>
              </a:buClr>
            </a:pPr>
            <a:r>
              <a:rPr lang="en-US" sz="1400" dirty="0" smtClean="0"/>
              <a:t>Session		: 2020-21</a:t>
            </a:r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About Me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1" name="Google Shape;6184;p52"/>
          <p:cNvGrpSpPr/>
          <p:nvPr/>
        </p:nvGrpSpPr>
        <p:grpSpPr>
          <a:xfrm>
            <a:off x="1119552" y="1451746"/>
            <a:ext cx="2340864" cy="1664208"/>
            <a:chOff x="3330525" y="4399275"/>
            <a:chExt cx="390650" cy="481850"/>
          </a:xfrm>
        </p:grpSpPr>
        <p:sp>
          <p:nvSpPr>
            <p:cNvPr id="12" name="Google Shape;6185;p5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6186;p5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6187;p5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188;p5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189;p5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190;p5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6191;p5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945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Creative IT Institute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40979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sz="1400" dirty="0">
                <a:latin typeface="Arial (Body)"/>
              </a:rPr>
              <a:t>Creative IT Institute is a training institute that provides opportunities to acquire skills in various IT subjects including web development. Here I did internships in PHP and </a:t>
            </a:r>
            <a:r>
              <a:rPr lang="en-US" sz="1400" dirty="0" err="1" smtClean="0">
                <a:latin typeface="Arial (Body)"/>
              </a:rPr>
              <a:t>Laravel</a:t>
            </a:r>
            <a:r>
              <a:rPr lang="en-US" sz="1400" dirty="0" smtClean="0">
                <a:latin typeface="Arial (Body)"/>
              </a:rPr>
              <a:t> , </a:t>
            </a:r>
            <a:r>
              <a:rPr lang="en-US" sz="1400" dirty="0">
                <a:latin typeface="Arial (Body)"/>
              </a:rPr>
              <a:t>which helped me to enhance my professional skills.</a:t>
            </a:r>
            <a:endParaRPr sz="1400" dirty="0">
              <a:latin typeface="Arial (Body)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Internship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2948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PHP Project - Portfolio Overview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411224" y="3046600"/>
            <a:ext cx="2046975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/>
              <a:t>Laravel</a:t>
            </a:r>
            <a:r>
              <a:rPr lang="en-US" dirty="0"/>
              <a:t> Project - Blog Site Overview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 smtClean="0">
                <a:solidFill>
                  <a:schemeClr val="accent1"/>
                </a:solidFill>
              </a:rPr>
              <a:t>Md.Fawjul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Azim</a:t>
            </a:r>
            <a:endParaRPr lang="en-US" dirty="0" smtClean="0">
              <a:solidFill>
                <a:schemeClr val="accent1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accent1"/>
                </a:solidFill>
              </a:rPr>
              <a:t>Project </a:t>
            </a:r>
            <a:r>
              <a:rPr lang="en-US" dirty="0">
                <a:solidFill>
                  <a:schemeClr val="accent1"/>
                </a:solidFill>
              </a:rPr>
              <a:t>Developer and </a:t>
            </a:r>
            <a:r>
              <a:rPr lang="en-US" dirty="0" smtClean="0">
                <a:solidFill>
                  <a:schemeClr val="accent1"/>
                </a:solidFill>
              </a:rPr>
              <a:t>Presenter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1"/>
                </a:solidFill>
              </a:rPr>
              <a:t>Web Development PHP &amp; </a:t>
            </a:r>
            <a:r>
              <a:rPr lang="en-US" dirty="0" err="1" smtClean="0">
                <a:solidFill>
                  <a:schemeClr val="accent1"/>
                </a:solidFill>
              </a:rPr>
              <a:t>Laravel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457200" y="3046600"/>
            <a:ext cx="227855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Technologies &amp; Skills </a:t>
            </a:r>
            <a:r>
              <a:rPr lang="en-US" dirty="0" smtClean="0"/>
              <a:t>Learned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bn-IN" dirty="0" smtClean="0"/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chemeClr val="accent1"/>
                </a:solidFill>
              </a:rPr>
              <a:t>Raw PHP | </a:t>
            </a:r>
            <a:r>
              <a:rPr lang="en-US" dirty="0" err="1" smtClean="0">
                <a:solidFill>
                  <a:schemeClr val="accent1"/>
                </a:solidFill>
              </a:rPr>
              <a:t>Laravel</a:t>
            </a:r>
            <a:r>
              <a:rPr lang="en-US" dirty="0" smtClean="0">
                <a:solidFill>
                  <a:schemeClr val="accent1"/>
                </a:solidFill>
              </a:rPr>
              <a:t>  |  </a:t>
            </a:r>
            <a:r>
              <a:rPr lang="en-US" dirty="0" err="1" smtClean="0">
                <a:solidFill>
                  <a:schemeClr val="accent1"/>
                </a:solidFill>
              </a:rPr>
              <a:t>MySql</a:t>
            </a:r>
            <a:r>
              <a:rPr lang="en-US" dirty="0" smtClean="0">
                <a:solidFill>
                  <a:schemeClr val="accent1"/>
                </a:solidFill>
              </a:rPr>
              <a:t>  | </a:t>
            </a:r>
            <a:r>
              <a:rPr lang="en-US" dirty="0" err="1" smtClean="0">
                <a:solidFill>
                  <a:schemeClr val="accent1"/>
                </a:solidFill>
              </a:rPr>
              <a:t>Laragoan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Objectives of the Internship Projects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Project</a:t>
            </a:r>
            <a:endParaRPr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Major Requirements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Project Goals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Project -01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-</a:t>
            </a:r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Team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ABOUT THE PROJECT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76800" y="2411278"/>
            <a:ext cx="41910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This internship project involved creating two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web applications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PHP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Laravel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The first project was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portfolio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website developed with raw PHP to showcase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my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skills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and work experience. The second project was a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blog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site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built with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Laravel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which included features such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as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category-based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posting, post management,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commenting,</a:t>
            </a: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reply functionalities.</a:t>
            </a: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  <a:latin typeface="Arial (Body)"/>
              </a:rPr>
              <a:t>MySQL database to store and manage data efficiently for both projects.</a:t>
            </a:r>
            <a:endParaRPr sz="900" dirty="0">
              <a:latin typeface="Arial (Body)"/>
            </a:endParaRPr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</a:rPr>
              <a:t>HTML, CSS, and JavaScript to design and enhance user experience on both projects.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dirty="0" smtClean="0">
                <a:latin typeface="Arial (Body)"/>
              </a:rPr>
              <a:t>PHP for backend (portfolio project) and </a:t>
            </a:r>
            <a:r>
              <a:rPr lang="en-US" dirty="0" err="1" smtClean="0">
                <a:latin typeface="Arial (Body)"/>
              </a:rPr>
              <a:t>Laravel</a:t>
            </a:r>
            <a:r>
              <a:rPr lang="en-US" dirty="0" smtClean="0">
                <a:latin typeface="Arial (Body)"/>
              </a:rPr>
              <a:t> framework for blog project.</a:t>
            </a:r>
            <a:endParaRPr dirty="0">
              <a:latin typeface="Arial (Body)"/>
            </a:endParaRPr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900" b="1" dirty="0"/>
              <a:t>Database</a:t>
            </a:r>
            <a:endParaRPr sz="900" b="1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900" b="1" dirty="0"/>
              <a:t>Frontend Skills</a:t>
            </a:r>
            <a:endParaRPr sz="900" b="1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900" b="1" dirty="0">
                <a:latin typeface="Arial (Body)"/>
              </a:rPr>
              <a:t>Programming Languages</a:t>
            </a:r>
            <a:endParaRPr sz="900" b="1" dirty="0">
              <a:latin typeface="Arial (Body)"/>
            </a:endParaRPr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20123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7680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7470" y="20123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16163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30"/>
          <p:cNvGrpSpPr/>
          <p:nvPr/>
        </p:nvGrpSpPr>
        <p:grpSpPr>
          <a:xfrm>
            <a:off x="2485018" y="2203442"/>
            <a:ext cx="295272" cy="295272"/>
            <a:chOff x="1190625" y="238125"/>
            <a:chExt cx="5226050" cy="5226050"/>
          </a:xfrm>
        </p:grpSpPr>
        <p:sp>
          <p:nvSpPr>
            <p:cNvPr id="586" name="Google Shape;586;p30"/>
            <p:cNvSpPr/>
            <p:nvPr/>
          </p:nvSpPr>
          <p:spPr>
            <a:xfrm>
              <a:off x="1190625" y="1515525"/>
              <a:ext cx="1645000" cy="2151125"/>
            </a:xfrm>
            <a:custGeom>
              <a:avLst/>
              <a:gdLst/>
              <a:ahLst/>
              <a:cxnLst/>
              <a:rect l="l" t="t" r="r" b="b"/>
              <a:pathLst>
                <a:path w="65800" h="86045" extrusionOk="0">
                  <a:moveTo>
                    <a:pt x="15900" y="1"/>
                  </a:moveTo>
                  <a:cubicBezTo>
                    <a:pt x="15179" y="1"/>
                    <a:pt x="14457" y="360"/>
                    <a:pt x="14044" y="1081"/>
                  </a:cubicBezTo>
                  <a:cubicBezTo>
                    <a:pt x="5120" y="16475"/>
                    <a:pt x="0" y="34358"/>
                    <a:pt x="0" y="53434"/>
                  </a:cubicBezTo>
                  <a:cubicBezTo>
                    <a:pt x="0" y="64269"/>
                    <a:pt x="1648" y="74718"/>
                    <a:pt x="4716" y="84536"/>
                  </a:cubicBezTo>
                  <a:cubicBezTo>
                    <a:pt x="4997" y="85431"/>
                    <a:pt x="5821" y="86044"/>
                    <a:pt x="6750" y="86044"/>
                  </a:cubicBezTo>
                  <a:lnTo>
                    <a:pt x="63117" y="86044"/>
                  </a:lnTo>
                  <a:cubicBezTo>
                    <a:pt x="64766" y="86044"/>
                    <a:pt x="65800" y="84256"/>
                    <a:pt x="64976" y="82836"/>
                  </a:cubicBezTo>
                  <a:lnTo>
                    <a:pt x="17743" y="1064"/>
                  </a:lnTo>
                  <a:cubicBezTo>
                    <a:pt x="17332" y="356"/>
                    <a:pt x="16617" y="1"/>
                    <a:pt x="15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865625" y="238125"/>
              <a:ext cx="2005325" cy="2148975"/>
            </a:xfrm>
            <a:custGeom>
              <a:avLst/>
              <a:gdLst/>
              <a:ahLst/>
              <a:cxnLst/>
              <a:rect l="l" t="t" r="r" b="b"/>
              <a:pathLst>
                <a:path w="80213" h="85959" extrusionOk="0">
                  <a:moveTo>
                    <a:pt x="77530" y="0"/>
                  </a:moveTo>
                  <a:cubicBezTo>
                    <a:pt x="47163" y="0"/>
                    <a:pt x="19847" y="12939"/>
                    <a:pt x="754" y="33610"/>
                  </a:cubicBezTo>
                  <a:cubicBezTo>
                    <a:pt x="105" y="34294"/>
                    <a:pt x="0" y="35311"/>
                    <a:pt x="456" y="36135"/>
                  </a:cubicBezTo>
                  <a:lnTo>
                    <a:pt x="28614" y="84893"/>
                  </a:lnTo>
                  <a:cubicBezTo>
                    <a:pt x="29026" y="85603"/>
                    <a:pt x="29749" y="85958"/>
                    <a:pt x="30472" y="85958"/>
                  </a:cubicBezTo>
                  <a:cubicBezTo>
                    <a:pt x="31195" y="85958"/>
                    <a:pt x="31918" y="85603"/>
                    <a:pt x="32330" y="84893"/>
                  </a:cubicBezTo>
                  <a:lnTo>
                    <a:pt x="79406" y="3208"/>
                  </a:lnTo>
                  <a:cubicBezTo>
                    <a:pt x="80212" y="1788"/>
                    <a:pt x="79195" y="0"/>
                    <a:pt x="77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72975" y="2037400"/>
              <a:ext cx="1643700" cy="2149150"/>
            </a:xfrm>
            <a:custGeom>
              <a:avLst/>
              <a:gdLst/>
              <a:ahLst/>
              <a:cxnLst/>
              <a:rect l="l" t="t" r="r" b="b"/>
              <a:pathLst>
                <a:path w="65748" h="85966" extrusionOk="0">
                  <a:moveTo>
                    <a:pt x="2683" y="0"/>
                  </a:moveTo>
                  <a:cubicBezTo>
                    <a:pt x="1035" y="0"/>
                    <a:pt x="0" y="1789"/>
                    <a:pt x="824" y="3209"/>
                  </a:cubicBezTo>
                  <a:lnTo>
                    <a:pt x="48022" y="84893"/>
                  </a:lnTo>
                  <a:cubicBezTo>
                    <a:pt x="48433" y="85610"/>
                    <a:pt x="49149" y="85965"/>
                    <a:pt x="49865" y="85965"/>
                  </a:cubicBezTo>
                  <a:cubicBezTo>
                    <a:pt x="50586" y="85965"/>
                    <a:pt x="51308" y="85606"/>
                    <a:pt x="51721" y="84893"/>
                  </a:cubicBezTo>
                  <a:cubicBezTo>
                    <a:pt x="60646" y="69500"/>
                    <a:pt x="65748" y="51617"/>
                    <a:pt x="65748" y="32559"/>
                  </a:cubicBezTo>
                  <a:cubicBezTo>
                    <a:pt x="65748" y="21741"/>
                    <a:pt x="64117" y="11327"/>
                    <a:pt x="61066" y="1508"/>
                  </a:cubicBezTo>
                  <a:cubicBezTo>
                    <a:pt x="60786" y="614"/>
                    <a:pt x="59962" y="0"/>
                    <a:pt x="59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595225" y="300300"/>
              <a:ext cx="2493600" cy="1326850"/>
            </a:xfrm>
            <a:custGeom>
              <a:avLst/>
              <a:gdLst/>
              <a:ahLst/>
              <a:cxnLst/>
              <a:rect l="l" t="t" r="r" b="b"/>
              <a:pathLst>
                <a:path w="99744" h="53074" extrusionOk="0">
                  <a:moveTo>
                    <a:pt x="30831" y="0"/>
                  </a:moveTo>
                  <a:cubicBezTo>
                    <a:pt x="30083" y="0"/>
                    <a:pt x="29374" y="393"/>
                    <a:pt x="28999" y="1072"/>
                  </a:cubicBezTo>
                  <a:lnTo>
                    <a:pt x="807" y="49865"/>
                  </a:lnTo>
                  <a:cubicBezTo>
                    <a:pt x="0" y="51303"/>
                    <a:pt x="1017" y="53074"/>
                    <a:pt x="2665" y="53074"/>
                  </a:cubicBezTo>
                  <a:lnTo>
                    <a:pt x="97078" y="53056"/>
                  </a:lnTo>
                  <a:cubicBezTo>
                    <a:pt x="98709" y="53056"/>
                    <a:pt x="99743" y="51286"/>
                    <a:pt x="98919" y="49865"/>
                  </a:cubicBezTo>
                  <a:cubicBezTo>
                    <a:pt x="84542" y="24952"/>
                    <a:pt x="60190" y="6525"/>
                    <a:pt x="31313" y="55"/>
                  </a:cubicBezTo>
                  <a:cubicBezTo>
                    <a:pt x="31153" y="18"/>
                    <a:pt x="30991" y="0"/>
                    <a:pt x="30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519350" y="4075125"/>
              <a:ext cx="2490100" cy="1326425"/>
            </a:xfrm>
            <a:custGeom>
              <a:avLst/>
              <a:gdLst/>
              <a:ahLst/>
              <a:cxnLst/>
              <a:rect l="l" t="t" r="r" b="b"/>
              <a:pathLst>
                <a:path w="99604" h="53057" extrusionOk="0">
                  <a:moveTo>
                    <a:pt x="96921" y="1"/>
                  </a:moveTo>
                  <a:lnTo>
                    <a:pt x="2683" y="88"/>
                  </a:lnTo>
                  <a:cubicBezTo>
                    <a:pt x="1052" y="106"/>
                    <a:pt x="0" y="1877"/>
                    <a:pt x="825" y="3297"/>
                  </a:cubicBezTo>
                  <a:cubicBezTo>
                    <a:pt x="15201" y="28141"/>
                    <a:pt x="39484" y="46515"/>
                    <a:pt x="68290" y="53002"/>
                  </a:cubicBezTo>
                  <a:cubicBezTo>
                    <a:pt x="68451" y="53039"/>
                    <a:pt x="68613" y="53057"/>
                    <a:pt x="68773" y="53057"/>
                  </a:cubicBezTo>
                  <a:cubicBezTo>
                    <a:pt x="69521" y="53057"/>
                    <a:pt x="70232" y="52664"/>
                    <a:pt x="70622" y="51985"/>
                  </a:cubicBezTo>
                  <a:lnTo>
                    <a:pt x="98779" y="3209"/>
                  </a:lnTo>
                  <a:cubicBezTo>
                    <a:pt x="99603" y="1789"/>
                    <a:pt x="98569" y="1"/>
                    <a:pt x="96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733275" y="3314750"/>
              <a:ext cx="2008825" cy="2149425"/>
            </a:xfrm>
            <a:custGeom>
              <a:avLst/>
              <a:gdLst/>
              <a:ahLst/>
              <a:cxnLst/>
              <a:rect l="l" t="t" r="r" b="b"/>
              <a:pathLst>
                <a:path w="80353" h="85977" extrusionOk="0">
                  <a:moveTo>
                    <a:pt x="49872" y="1"/>
                  </a:moveTo>
                  <a:cubicBezTo>
                    <a:pt x="49154" y="1"/>
                    <a:pt x="48435" y="356"/>
                    <a:pt x="48023" y="1066"/>
                  </a:cubicBezTo>
                  <a:lnTo>
                    <a:pt x="825" y="82768"/>
                  </a:lnTo>
                  <a:cubicBezTo>
                    <a:pt x="1" y="84188"/>
                    <a:pt x="1035" y="85977"/>
                    <a:pt x="2666" y="85977"/>
                  </a:cubicBezTo>
                  <a:lnTo>
                    <a:pt x="2824" y="85977"/>
                  </a:lnTo>
                  <a:cubicBezTo>
                    <a:pt x="33173" y="85977"/>
                    <a:pt x="60506" y="73037"/>
                    <a:pt x="79599" y="52367"/>
                  </a:cubicBezTo>
                  <a:cubicBezTo>
                    <a:pt x="80248" y="51683"/>
                    <a:pt x="80353" y="50666"/>
                    <a:pt x="79897" y="49842"/>
                  </a:cubicBezTo>
                  <a:lnTo>
                    <a:pt x="51722" y="1066"/>
                  </a:lnTo>
                  <a:cubicBezTo>
                    <a:pt x="51310" y="356"/>
                    <a:pt x="50591" y="1"/>
                    <a:pt x="49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4409906" y="2192159"/>
            <a:ext cx="317750" cy="317849"/>
            <a:chOff x="1191425" y="238125"/>
            <a:chExt cx="5217575" cy="5219200"/>
          </a:xfrm>
        </p:grpSpPr>
        <p:sp>
          <p:nvSpPr>
            <p:cNvPr id="593" name="Google Shape;593;p30"/>
            <p:cNvSpPr/>
            <p:nvPr/>
          </p:nvSpPr>
          <p:spPr>
            <a:xfrm>
              <a:off x="1191425" y="30010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1" y="0"/>
                  </a:moveTo>
                  <a:cubicBezTo>
                    <a:pt x="1469" y="25607"/>
                    <a:pt x="12168" y="49484"/>
                    <a:pt x="30435" y="67784"/>
                  </a:cubicBezTo>
                  <a:cubicBezTo>
                    <a:pt x="48898" y="86247"/>
                    <a:pt x="73069" y="96946"/>
                    <a:pt x="98969" y="98251"/>
                  </a:cubicBezTo>
                  <a:lnTo>
                    <a:pt x="98969" y="55030"/>
                  </a:lnTo>
                  <a:cubicBezTo>
                    <a:pt x="69644" y="52485"/>
                    <a:pt x="46158" y="29228"/>
                    <a:pt x="43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3972275" y="3001025"/>
              <a:ext cx="2436725" cy="2453850"/>
            </a:xfrm>
            <a:custGeom>
              <a:avLst/>
              <a:gdLst/>
              <a:ahLst/>
              <a:cxnLst/>
              <a:rect l="l" t="t" r="r" b="b"/>
              <a:pathLst>
                <a:path w="97469" h="98154" extrusionOk="0">
                  <a:moveTo>
                    <a:pt x="54215" y="0"/>
                  </a:moveTo>
                  <a:cubicBezTo>
                    <a:pt x="51344" y="28706"/>
                    <a:pt x="28608" y="51670"/>
                    <a:pt x="0" y="54867"/>
                  </a:cubicBezTo>
                  <a:lnTo>
                    <a:pt x="0" y="98153"/>
                  </a:lnTo>
                  <a:cubicBezTo>
                    <a:pt x="25313" y="96522"/>
                    <a:pt x="48898" y="85888"/>
                    <a:pt x="67034" y="67784"/>
                  </a:cubicBezTo>
                  <a:cubicBezTo>
                    <a:pt x="85301" y="49484"/>
                    <a:pt x="96001" y="25607"/>
                    <a:pt x="97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191425" y="238125"/>
              <a:ext cx="2474250" cy="2456300"/>
            </a:xfrm>
            <a:custGeom>
              <a:avLst/>
              <a:gdLst/>
              <a:ahLst/>
              <a:cxnLst/>
              <a:rect l="l" t="t" r="r" b="b"/>
              <a:pathLst>
                <a:path w="98970" h="98252" extrusionOk="0">
                  <a:moveTo>
                    <a:pt x="98969" y="0"/>
                  </a:moveTo>
                  <a:cubicBezTo>
                    <a:pt x="73069" y="1305"/>
                    <a:pt x="48898" y="12004"/>
                    <a:pt x="30435" y="30467"/>
                  </a:cubicBezTo>
                  <a:cubicBezTo>
                    <a:pt x="12168" y="48767"/>
                    <a:pt x="1469" y="72644"/>
                    <a:pt x="1" y="98251"/>
                  </a:cubicBezTo>
                  <a:lnTo>
                    <a:pt x="43255" y="98251"/>
                  </a:lnTo>
                  <a:cubicBezTo>
                    <a:pt x="46158" y="69024"/>
                    <a:pt x="69644" y="45766"/>
                    <a:pt x="98969" y="43221"/>
                  </a:cubicBezTo>
                  <a:lnTo>
                    <a:pt x="98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3972275" y="240550"/>
              <a:ext cx="2436725" cy="2453875"/>
            </a:xfrm>
            <a:custGeom>
              <a:avLst/>
              <a:gdLst/>
              <a:ahLst/>
              <a:cxnLst/>
              <a:rect l="l" t="t" r="r" b="b"/>
              <a:pathLst>
                <a:path w="97469" h="98155" extrusionOk="0">
                  <a:moveTo>
                    <a:pt x="0" y="1"/>
                  </a:moveTo>
                  <a:lnTo>
                    <a:pt x="0" y="43287"/>
                  </a:lnTo>
                  <a:cubicBezTo>
                    <a:pt x="28608" y="46484"/>
                    <a:pt x="51344" y="69449"/>
                    <a:pt x="54215" y="98154"/>
                  </a:cubicBezTo>
                  <a:lnTo>
                    <a:pt x="97469" y="98154"/>
                  </a:lnTo>
                  <a:cubicBezTo>
                    <a:pt x="96001" y="72547"/>
                    <a:pt x="85301" y="48670"/>
                    <a:pt x="67034" y="30370"/>
                  </a:cubicBezTo>
                  <a:cubicBezTo>
                    <a:pt x="48898" y="12266"/>
                    <a:pt x="25313" y="16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54850" y="2520700"/>
              <a:ext cx="680950" cy="715200"/>
            </a:xfrm>
            <a:custGeom>
              <a:avLst/>
              <a:gdLst/>
              <a:ahLst/>
              <a:cxnLst/>
              <a:rect l="l" t="t" r="r" b="b"/>
              <a:pathLst>
                <a:path w="27238" h="28608" extrusionOk="0">
                  <a:moveTo>
                    <a:pt x="0" y="0"/>
                  </a:moveTo>
                  <a:lnTo>
                    <a:pt x="0" y="6948"/>
                  </a:lnTo>
                  <a:lnTo>
                    <a:pt x="0" y="15364"/>
                  </a:lnTo>
                  <a:cubicBezTo>
                    <a:pt x="0" y="16734"/>
                    <a:pt x="130" y="18039"/>
                    <a:pt x="391" y="19213"/>
                  </a:cubicBezTo>
                  <a:cubicBezTo>
                    <a:pt x="1761" y="25215"/>
                    <a:pt x="6459" y="28608"/>
                    <a:pt x="13635" y="28608"/>
                  </a:cubicBezTo>
                  <a:cubicBezTo>
                    <a:pt x="18430" y="28608"/>
                    <a:pt x="22116" y="27074"/>
                    <a:pt x="24432" y="24269"/>
                  </a:cubicBezTo>
                  <a:cubicBezTo>
                    <a:pt x="26259" y="22084"/>
                    <a:pt x="27238" y="19083"/>
                    <a:pt x="27238" y="15364"/>
                  </a:cubicBezTo>
                  <a:lnTo>
                    <a:pt x="27238" y="0"/>
                  </a:lnTo>
                  <a:lnTo>
                    <a:pt x="17974" y="0"/>
                  </a:lnTo>
                  <a:lnTo>
                    <a:pt x="17974" y="6948"/>
                  </a:lnTo>
                  <a:lnTo>
                    <a:pt x="17974" y="15103"/>
                  </a:lnTo>
                  <a:cubicBezTo>
                    <a:pt x="17974" y="16930"/>
                    <a:pt x="17680" y="18267"/>
                    <a:pt x="17125" y="19213"/>
                  </a:cubicBezTo>
                  <a:cubicBezTo>
                    <a:pt x="16375" y="20453"/>
                    <a:pt x="15201" y="20975"/>
                    <a:pt x="13700" y="20975"/>
                  </a:cubicBezTo>
                  <a:cubicBezTo>
                    <a:pt x="12200" y="20975"/>
                    <a:pt x="11026" y="20453"/>
                    <a:pt x="10275" y="19213"/>
                  </a:cubicBezTo>
                  <a:cubicBezTo>
                    <a:pt x="9721" y="18267"/>
                    <a:pt x="9427" y="16930"/>
                    <a:pt x="9427" y="15103"/>
                  </a:cubicBezTo>
                  <a:lnTo>
                    <a:pt x="9427" y="6948"/>
                  </a:lnTo>
                  <a:lnTo>
                    <a:pt x="9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818950" y="2520700"/>
              <a:ext cx="776375" cy="698900"/>
            </a:xfrm>
            <a:custGeom>
              <a:avLst/>
              <a:gdLst/>
              <a:ahLst/>
              <a:cxnLst/>
              <a:rect l="l" t="t" r="r" b="b"/>
              <a:pathLst>
                <a:path w="31055" h="27956" extrusionOk="0">
                  <a:moveTo>
                    <a:pt x="360" y="0"/>
                  </a:moveTo>
                  <a:lnTo>
                    <a:pt x="10113" y="13863"/>
                  </a:lnTo>
                  <a:lnTo>
                    <a:pt x="6264" y="19213"/>
                  </a:lnTo>
                  <a:lnTo>
                    <a:pt x="6133" y="19409"/>
                  </a:lnTo>
                  <a:lnTo>
                    <a:pt x="1" y="27955"/>
                  </a:lnTo>
                  <a:lnTo>
                    <a:pt x="10733" y="27955"/>
                  </a:lnTo>
                  <a:lnTo>
                    <a:pt x="15463" y="20485"/>
                  </a:lnTo>
                  <a:lnTo>
                    <a:pt x="20290" y="27955"/>
                  </a:lnTo>
                  <a:lnTo>
                    <a:pt x="31055" y="27955"/>
                  </a:lnTo>
                  <a:lnTo>
                    <a:pt x="24825" y="19213"/>
                  </a:lnTo>
                  <a:lnTo>
                    <a:pt x="20747" y="13505"/>
                  </a:lnTo>
                  <a:lnTo>
                    <a:pt x="25477" y="6948"/>
                  </a:lnTo>
                  <a:lnTo>
                    <a:pt x="30468" y="0"/>
                  </a:lnTo>
                  <a:lnTo>
                    <a:pt x="20323" y="0"/>
                  </a:lnTo>
                  <a:lnTo>
                    <a:pt x="15724" y="6948"/>
                  </a:lnTo>
                  <a:lnTo>
                    <a:pt x="15691" y="7013"/>
                  </a:lnTo>
                  <a:lnTo>
                    <a:pt x="15658" y="6948"/>
                  </a:lnTo>
                  <a:lnTo>
                    <a:pt x="10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363675" y="2174113"/>
            <a:ext cx="317516" cy="317516"/>
          </a:xfrm>
          <a:custGeom>
            <a:avLst/>
            <a:gdLst/>
            <a:ahLst/>
            <a:cxnLst/>
            <a:rect l="l" t="t" r="r" b="b"/>
            <a:pathLst>
              <a:path w="187325" h="187325" extrusionOk="0">
                <a:moveTo>
                  <a:pt x="102235" y="36195"/>
                </a:moveTo>
                <a:cubicBezTo>
                  <a:pt x="106045" y="36195"/>
                  <a:pt x="109220" y="37465"/>
                  <a:pt x="112395" y="40005"/>
                </a:cubicBezTo>
                <a:cubicBezTo>
                  <a:pt x="114935" y="42545"/>
                  <a:pt x="116205" y="45720"/>
                  <a:pt x="116205" y="49530"/>
                </a:cubicBezTo>
                <a:cubicBezTo>
                  <a:pt x="116205" y="53340"/>
                  <a:pt x="114935" y="56515"/>
                  <a:pt x="112395" y="59055"/>
                </a:cubicBezTo>
                <a:cubicBezTo>
                  <a:pt x="109220" y="61595"/>
                  <a:pt x="106045" y="62865"/>
                  <a:pt x="102235" y="62865"/>
                </a:cubicBezTo>
                <a:cubicBezTo>
                  <a:pt x="98425" y="62865"/>
                  <a:pt x="94615" y="61595"/>
                  <a:pt x="92075" y="59055"/>
                </a:cubicBezTo>
                <a:cubicBezTo>
                  <a:pt x="88900" y="56515"/>
                  <a:pt x="87630" y="53340"/>
                  <a:pt x="87630" y="49530"/>
                </a:cubicBezTo>
                <a:cubicBezTo>
                  <a:pt x="87630" y="45720"/>
                  <a:pt x="88900" y="42545"/>
                  <a:pt x="92075" y="40005"/>
                </a:cubicBezTo>
                <a:cubicBezTo>
                  <a:pt x="94615" y="37465"/>
                  <a:pt x="98425" y="36195"/>
                  <a:pt x="102235" y="36195"/>
                </a:cubicBezTo>
                <a:close/>
                <a:moveTo>
                  <a:pt x="88900" y="74930"/>
                </a:moveTo>
                <a:cubicBezTo>
                  <a:pt x="94615" y="74930"/>
                  <a:pt x="99060" y="76200"/>
                  <a:pt x="102235" y="79375"/>
                </a:cubicBezTo>
                <a:cubicBezTo>
                  <a:pt x="105410" y="81915"/>
                  <a:pt x="106680" y="85725"/>
                  <a:pt x="106680" y="90170"/>
                </a:cubicBezTo>
                <a:cubicBezTo>
                  <a:pt x="106680" y="90805"/>
                  <a:pt x="106680" y="92710"/>
                  <a:pt x="106680" y="95250"/>
                </a:cubicBezTo>
                <a:cubicBezTo>
                  <a:pt x="106045" y="97155"/>
                  <a:pt x="106045" y="99695"/>
                  <a:pt x="105410" y="101600"/>
                </a:cubicBezTo>
                <a:lnTo>
                  <a:pt x="99060" y="122555"/>
                </a:lnTo>
                <a:cubicBezTo>
                  <a:pt x="99060" y="124460"/>
                  <a:pt x="98425" y="126365"/>
                  <a:pt x="97790" y="128270"/>
                </a:cubicBezTo>
                <a:cubicBezTo>
                  <a:pt x="97790" y="130810"/>
                  <a:pt x="97155" y="132715"/>
                  <a:pt x="97155" y="133350"/>
                </a:cubicBezTo>
                <a:cubicBezTo>
                  <a:pt x="97155" y="136525"/>
                  <a:pt x="97790" y="138430"/>
                  <a:pt x="99060" y="139065"/>
                </a:cubicBezTo>
                <a:cubicBezTo>
                  <a:pt x="100330" y="140335"/>
                  <a:pt x="102870" y="140970"/>
                  <a:pt x="106045" y="140970"/>
                </a:cubicBezTo>
                <a:cubicBezTo>
                  <a:pt x="107315" y="140970"/>
                  <a:pt x="109220" y="140335"/>
                  <a:pt x="111125" y="140335"/>
                </a:cubicBezTo>
                <a:cubicBezTo>
                  <a:pt x="112395" y="139700"/>
                  <a:pt x="114300" y="139065"/>
                  <a:pt x="114935" y="138430"/>
                </a:cubicBezTo>
                <a:lnTo>
                  <a:pt x="114935" y="138430"/>
                </a:lnTo>
                <a:lnTo>
                  <a:pt x="113030" y="145415"/>
                </a:lnTo>
                <a:cubicBezTo>
                  <a:pt x="108585" y="147320"/>
                  <a:pt x="104775" y="148590"/>
                  <a:pt x="101600" y="149860"/>
                </a:cubicBezTo>
                <a:cubicBezTo>
                  <a:pt x="99060" y="150495"/>
                  <a:pt x="95250" y="151130"/>
                  <a:pt x="91440" y="151130"/>
                </a:cubicBezTo>
                <a:cubicBezTo>
                  <a:pt x="85725" y="151130"/>
                  <a:pt x="81280" y="149860"/>
                  <a:pt x="78105" y="146685"/>
                </a:cubicBezTo>
                <a:cubicBezTo>
                  <a:pt x="74930" y="144145"/>
                  <a:pt x="73025" y="140335"/>
                  <a:pt x="73025" y="135890"/>
                </a:cubicBezTo>
                <a:cubicBezTo>
                  <a:pt x="73025" y="134620"/>
                  <a:pt x="73660" y="132715"/>
                  <a:pt x="73660" y="130810"/>
                </a:cubicBezTo>
                <a:cubicBezTo>
                  <a:pt x="73660" y="128905"/>
                  <a:pt x="74295" y="127000"/>
                  <a:pt x="74930" y="124460"/>
                </a:cubicBezTo>
                <a:lnTo>
                  <a:pt x="80645" y="103505"/>
                </a:lnTo>
                <a:cubicBezTo>
                  <a:pt x="81280" y="101600"/>
                  <a:pt x="81915" y="99695"/>
                  <a:pt x="81915" y="97790"/>
                </a:cubicBezTo>
                <a:cubicBezTo>
                  <a:pt x="82550" y="95885"/>
                  <a:pt x="82550" y="93980"/>
                  <a:pt x="82550" y="92710"/>
                </a:cubicBezTo>
                <a:cubicBezTo>
                  <a:pt x="82550" y="90170"/>
                  <a:pt x="81915" y="88265"/>
                  <a:pt x="81280" y="86995"/>
                </a:cubicBezTo>
                <a:cubicBezTo>
                  <a:pt x="80010" y="85725"/>
                  <a:pt x="77470" y="85090"/>
                  <a:pt x="74295" y="85090"/>
                </a:cubicBezTo>
                <a:cubicBezTo>
                  <a:pt x="73025" y="85090"/>
                  <a:pt x="71120" y="85725"/>
                  <a:pt x="69850" y="85725"/>
                </a:cubicBezTo>
                <a:cubicBezTo>
                  <a:pt x="67945" y="86360"/>
                  <a:pt x="66675" y="86995"/>
                  <a:pt x="65405" y="87630"/>
                </a:cubicBezTo>
                <a:lnTo>
                  <a:pt x="67310" y="80645"/>
                </a:lnTo>
                <a:cubicBezTo>
                  <a:pt x="71120" y="79375"/>
                  <a:pt x="74930" y="78105"/>
                  <a:pt x="78740" y="76835"/>
                </a:cubicBezTo>
                <a:cubicBezTo>
                  <a:pt x="81915" y="75565"/>
                  <a:pt x="85725" y="74930"/>
                  <a:pt x="88900" y="74930"/>
                </a:cubicBezTo>
                <a:close/>
                <a:moveTo>
                  <a:pt x="93980" y="0"/>
                </a:moveTo>
                <a:cubicBezTo>
                  <a:pt x="41910" y="0"/>
                  <a:pt x="0" y="41910"/>
                  <a:pt x="0" y="93980"/>
                </a:cubicBezTo>
                <a:cubicBezTo>
                  <a:pt x="0" y="145415"/>
                  <a:pt x="41910" y="187325"/>
                  <a:pt x="93980" y="187325"/>
                </a:cubicBezTo>
                <a:cubicBezTo>
                  <a:pt x="145415" y="187325"/>
                  <a:pt x="187325" y="145415"/>
                  <a:pt x="187325" y="93980"/>
                </a:cubicBezTo>
                <a:cubicBezTo>
                  <a:pt x="187325" y="41910"/>
                  <a:pt x="145415" y="0"/>
                  <a:pt x="93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</a:t>
            </a:r>
            <a:r>
              <a:rPr lang="es" dirty="0" smtClean="0">
                <a:solidFill>
                  <a:srgbClr val="FFFFFF"/>
                </a:solidFill>
              </a:rPr>
              <a:t>GOALS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rgbClr val="0E2A47"/>
                </a:solidFill>
              </a:rPr>
              <a:t>Provide easy content management features for authors and admins, allowing them to organize and update content efficiently.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rgbClr val="0E2A47"/>
                </a:solidFill>
              </a:rPr>
              <a:t>Improve PHP and </a:t>
            </a:r>
            <a:r>
              <a:rPr lang="en-US" dirty="0" err="1">
                <a:solidFill>
                  <a:srgbClr val="0E2A47"/>
                </a:solidFill>
              </a:rPr>
              <a:t>Laravel</a:t>
            </a:r>
            <a:r>
              <a:rPr lang="en-US" dirty="0">
                <a:solidFill>
                  <a:srgbClr val="0E2A47"/>
                </a:solidFill>
              </a:rPr>
              <a:t> skills by working on real-world projects, focusing on both frontend and backend functionalities.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0E2A47"/>
                </a:solidFill>
              </a:rPr>
              <a:t>Develop user-friendly interfaces for both the blog and portfolio sites to enhance user experience.</a:t>
            </a: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0E2A47"/>
                </a:solidFill>
              </a:rPr>
              <a:t>Content Management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0E2A47"/>
                </a:solidFill>
              </a:rPr>
              <a:t>Skill Development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USABILITY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32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4" name="Google Shape;634;p32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2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640" name="Google Shape;640;p32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2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4" name="Google Shape;644;p32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914400" y="180975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897300" y="129780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395700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Portfolio Project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119006" y="148351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dk1"/>
                </a:solidFill>
                <a:latin typeface="Arial (Body)"/>
              </a:rPr>
              <a:t>Framework</a:t>
            </a:r>
            <a:r>
              <a:rPr lang="en-US" dirty="0" smtClean="0">
                <a:solidFill>
                  <a:schemeClr val="dk1"/>
                </a:solidFill>
                <a:latin typeface="Arial (Body)"/>
              </a:rPr>
              <a:t>: </a:t>
            </a:r>
            <a:r>
              <a:rPr lang="en-US" dirty="0">
                <a:solidFill>
                  <a:schemeClr val="dk1"/>
                </a:solidFill>
                <a:latin typeface="Arial (Body)"/>
              </a:rPr>
              <a:t>Raw PHP</a:t>
            </a:r>
            <a:endParaRPr dirty="0">
              <a:solidFill>
                <a:schemeClr val="dk1"/>
              </a:solidFill>
              <a:latin typeface="Arial (Body)"/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136106" y="199545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Arial (Body)"/>
              </a:rPr>
              <a:t>Database</a:t>
            </a:r>
            <a:r>
              <a:rPr lang="en-US" dirty="0">
                <a:solidFill>
                  <a:schemeClr val="dk1"/>
                </a:solidFill>
                <a:latin typeface="Arial (Body)"/>
              </a:rPr>
              <a:t>: MySQL</a:t>
            </a:r>
            <a:endParaRPr dirty="0">
              <a:solidFill>
                <a:schemeClr val="dk1"/>
              </a:solidFill>
              <a:latin typeface="Arial (Body)"/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4114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381000" y="12763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381000" y="17668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494288" y="1390162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1709700" y="23002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441625" y="1885950"/>
            <a:ext cx="302125" cy="163726"/>
            <a:chOff x="1319675" y="617881"/>
            <a:chExt cx="2343875" cy="1270173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705747"/>
              <a:ext cx="717146" cy="996652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6" y="617881"/>
              <a:ext cx="626153" cy="1270173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705747"/>
              <a:ext cx="717650" cy="996652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1788506" y="2419350"/>
            <a:ext cx="265768" cy="163730"/>
            <a:chOff x="1319675" y="2389025"/>
            <a:chExt cx="2224000" cy="1370125"/>
          </a:xfrm>
        </p:grpSpPr>
        <p:sp>
          <p:nvSpPr>
            <p:cNvPr id="417" name="Google Shape;417;p28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02;p22"/>
          <p:cNvSpPr/>
          <p:nvPr/>
        </p:nvSpPr>
        <p:spPr>
          <a:xfrm>
            <a:off x="5401643" y="1444988"/>
            <a:ext cx="421993" cy="914400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03;p22"/>
          <p:cNvSpPr/>
          <p:nvPr/>
        </p:nvSpPr>
        <p:spPr>
          <a:xfrm>
            <a:off x="5892072" y="1446187"/>
            <a:ext cx="430458" cy="914400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4;p22"/>
          <p:cNvSpPr/>
          <p:nvPr/>
        </p:nvSpPr>
        <p:spPr>
          <a:xfrm>
            <a:off x="6438044" y="1444988"/>
            <a:ext cx="364925" cy="914400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06;p28"/>
          <p:cNvSpPr txBox="1">
            <a:spLocks/>
          </p:cNvSpPr>
          <p:nvPr/>
        </p:nvSpPr>
        <p:spPr>
          <a:xfrm>
            <a:off x="381000" y="2632740"/>
            <a:ext cx="3979538" cy="122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Arial (Body)"/>
              </a:rPr>
              <a:t>Features </a:t>
            </a:r>
            <a:r>
              <a:rPr lang="en-US" sz="1400" dirty="0" smtClean="0">
                <a:solidFill>
                  <a:schemeClr val="bg1"/>
                </a:solidFill>
                <a:latin typeface="Arial (Body)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(Body)"/>
              </a:rPr>
              <a:t>Admin </a:t>
            </a:r>
            <a:r>
              <a:rPr lang="en-US" dirty="0">
                <a:solidFill>
                  <a:schemeClr val="bg1"/>
                </a:solidFill>
                <a:latin typeface="Arial (Body)"/>
              </a:rPr>
              <a:t>login and logout </a:t>
            </a:r>
            <a:r>
              <a:rPr lang="en-US" dirty="0" smtClean="0">
                <a:solidFill>
                  <a:schemeClr val="bg1"/>
                </a:solidFill>
                <a:latin typeface="Arial (Body)"/>
              </a:rPr>
              <a:t>page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(Body)"/>
              </a:rPr>
              <a:t>Personal </a:t>
            </a:r>
            <a:r>
              <a:rPr lang="en-US" dirty="0">
                <a:solidFill>
                  <a:schemeClr val="bg1"/>
                </a:solidFill>
                <a:latin typeface="Arial (Body)"/>
              </a:rPr>
              <a:t>profile, expertise, services, portfolio </a:t>
            </a:r>
            <a:r>
              <a:rPr lang="en-US" dirty="0" smtClean="0">
                <a:solidFill>
                  <a:schemeClr val="bg1"/>
                </a:solidFill>
                <a:latin typeface="Arial (Body)"/>
              </a:rPr>
              <a:t>showcase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Arial (Body)"/>
              </a:rPr>
              <a:t>Contact </a:t>
            </a:r>
            <a:r>
              <a:rPr lang="en-US" dirty="0">
                <a:solidFill>
                  <a:schemeClr val="bg1"/>
                </a:solidFill>
                <a:latin typeface="Arial (Body)"/>
              </a:rPr>
              <a:t>form</a:t>
            </a:r>
          </a:p>
        </p:txBody>
      </p:sp>
      <p:sp>
        <p:nvSpPr>
          <p:cNvPr id="52" name="Google Shape;406;p28"/>
          <p:cNvSpPr txBox="1">
            <a:spLocks/>
          </p:cNvSpPr>
          <p:nvPr/>
        </p:nvSpPr>
        <p:spPr>
          <a:xfrm>
            <a:off x="316819" y="4006808"/>
            <a:ext cx="4107899" cy="838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 (Body)"/>
              </a:rPr>
              <a:t>Extra</a:t>
            </a:r>
            <a:r>
              <a:rPr lang="en-US" sz="1400" b="1" dirty="0" smtClean="0">
                <a:solidFill>
                  <a:schemeClr val="bg1"/>
                </a:solidFill>
                <a:latin typeface="Arial (Body)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 (Body)"/>
              </a:rPr>
              <a:t>Admin panel for managing content and feedback</a:t>
            </a:r>
            <a:endParaRPr lang="en-US" dirty="0">
              <a:solidFill>
                <a:schemeClr val="bg1"/>
              </a:solidFill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072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PHP Project </a:t>
            </a:r>
            <a:r>
              <a:rPr lang="en-US" dirty="0" smtClean="0"/>
              <a:t>– </a:t>
            </a:r>
            <a:r>
              <a:rPr lang="en-US" dirty="0"/>
              <a:t>Portfolio </a:t>
            </a:r>
            <a:r>
              <a:rPr lang="en-US" dirty="0" smtClean="0"/>
              <a:t>Fronted </a:t>
            </a:r>
            <a:r>
              <a:rPr lang="en-US" dirty="0"/>
              <a:t>Overview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311700" y="4355250"/>
            <a:ext cx="85275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This portfolio website was created using PHP, with a focus on both frontend and backend development. The frontend design includes sections like Expertise, Services, Portfolio, and Contact, making it user-friendly and visually appealing. Currently, the frontend is complete. In the next phase, I will add backend features, such as contact form submission, collecting client feedback, and updating content through a database.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58326"/>
            <a:ext cx="2660100" cy="277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87679"/>
            <a:ext cx="1828800" cy="1158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1276350"/>
            <a:ext cx="1828800" cy="1304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647949"/>
            <a:ext cx="1828800" cy="144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87679"/>
            <a:ext cx="1828800" cy="1293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76" y="2647951"/>
            <a:ext cx="1770611" cy="144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47950"/>
            <a:ext cx="1828800" cy="144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627</Words>
  <Application>Microsoft Office PowerPoint</Application>
  <PresentationFormat>On-screen Show (16:9)</PresentationFormat>
  <Paragraphs>139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(Body)</vt:lpstr>
      <vt:lpstr>Roboto Thin</vt:lpstr>
      <vt:lpstr>Roboto Mono Thin</vt:lpstr>
      <vt:lpstr>Roboto Black</vt:lpstr>
      <vt:lpstr>Times New Roman</vt:lpstr>
      <vt:lpstr>Roboto Light</vt:lpstr>
      <vt:lpstr>Bree Serif</vt:lpstr>
      <vt:lpstr>Impact</vt:lpstr>
      <vt:lpstr>Didact Gothic</vt:lpstr>
      <vt:lpstr>WEB PROPOSAL</vt:lpstr>
      <vt:lpstr>WEB DEVELOPMENT PHP &amp; LARAVEL</vt:lpstr>
      <vt:lpstr>MD.FAWJUL AZIM</vt:lpstr>
      <vt:lpstr>Creative IT Institute</vt:lpstr>
      <vt:lpstr>TABLE OF CONTENTS</vt:lpstr>
      <vt:lpstr>ABOUT THE PROJECT</vt:lpstr>
      <vt:lpstr>MAJOR REQUIREMENTS</vt:lpstr>
      <vt:lpstr>Project GOALS</vt:lpstr>
      <vt:lpstr>Portfolio Project </vt:lpstr>
      <vt:lpstr>PHP Project – Portfolio Fronted Overview</vt:lpstr>
      <vt:lpstr>PHP Project – Portfolio Backend  Overview</vt:lpstr>
      <vt:lpstr>Blog Project</vt:lpstr>
      <vt:lpstr>Laravel Project – Blog Site Authors Overview</vt:lpstr>
      <vt:lpstr>Laravel Project – Blog Site Admin Panel Overview</vt:lpstr>
      <vt:lpstr>OUR TIMELINE</vt:lpstr>
      <vt:lpstr>THE TEAM</vt:lpstr>
      <vt:lpstr>—Surah Al-Anfal: 70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 PHP &amp; LARAVEL</dc:title>
  <dc:creator>User</dc:creator>
  <cp:lastModifiedBy>User</cp:lastModifiedBy>
  <cp:revision>26</cp:revision>
  <dcterms:modified xsi:type="dcterms:W3CDTF">2024-11-11T21:07:47Z</dcterms:modified>
</cp:coreProperties>
</file>